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1pPr>
            <a:lvl2pPr lvl="1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2pPr>
            <a:lvl3pPr lvl="2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3pPr>
            <a:lvl4pPr lvl="3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4pPr>
            <a:lvl5pPr lvl="4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5pPr>
            <a:lvl6pPr lvl="5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6pPr>
            <a:lvl7pPr lvl="6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7pPr>
            <a:lvl8pPr lvl="7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8pPr>
            <a:lvl9pPr lvl="8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SzPct val="100000"/>
              <a:buNone/>
              <a:defRPr sz="3200"/>
            </a:lvl2pPr>
            <a:lvl3pPr lvl="2">
              <a:spcBef>
                <a:spcPts val="0"/>
              </a:spcBef>
              <a:buSzPct val="100000"/>
              <a:buNone/>
              <a:defRPr sz="3200"/>
            </a:lvl3pPr>
            <a:lvl4pPr lvl="3">
              <a:spcBef>
                <a:spcPts val="0"/>
              </a:spcBef>
              <a:buSzPct val="100000"/>
              <a:buNone/>
              <a:defRPr sz="3200"/>
            </a:lvl4pPr>
            <a:lvl5pPr lvl="4">
              <a:spcBef>
                <a:spcPts val="0"/>
              </a:spcBef>
              <a:buSzPct val="100000"/>
              <a:buNone/>
              <a:defRPr sz="3200"/>
            </a:lvl5pPr>
            <a:lvl6pPr lvl="5">
              <a:spcBef>
                <a:spcPts val="0"/>
              </a:spcBef>
              <a:buSzPct val="100000"/>
              <a:buNone/>
              <a:defRPr sz="3200"/>
            </a:lvl6pPr>
            <a:lvl7pPr lvl="6">
              <a:spcBef>
                <a:spcPts val="0"/>
              </a:spcBef>
              <a:buSzPct val="100000"/>
              <a:buNone/>
              <a:defRPr sz="3200"/>
            </a:lvl7pPr>
            <a:lvl8pPr lvl="7">
              <a:spcBef>
                <a:spcPts val="0"/>
              </a:spcBef>
              <a:buSzPct val="100000"/>
              <a:buNone/>
              <a:defRPr sz="3200"/>
            </a:lvl8pPr>
            <a:lvl9pPr lvl="8">
              <a:spcBef>
                <a:spcPts val="0"/>
              </a:spcBef>
              <a:buSzPct val="100000"/>
              <a:buNone/>
              <a:defRPr sz="3200"/>
            </a:lvl9pPr>
          </a:lstStyle>
          <a:p/>
        </p:txBody>
      </p:sp>
      <p:grpSp>
        <p:nvGrpSpPr>
          <p:cNvPr id="12" name="Shape 12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3" name="Shape 13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 lvl="1"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 lvl="2"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 lvl="3"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 lvl="4"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 lvl="5"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 lvl="6"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 lvl="7"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 lvl="8"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24" name="Shape 24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5" name="Shape 2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/>
        </p:txBody>
      </p:sp>
      <p:grpSp>
        <p:nvGrpSpPr>
          <p:cNvPr id="32" name="Shape 32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3" name="Shape 3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38" name="Shape 38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9" name="Shape 39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/>
        </p:txBody>
      </p:sp>
      <p:grpSp>
        <p:nvGrpSpPr>
          <p:cNvPr id="44" name="Shape 44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5" name="Shape 4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50" name="Shape 50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E0F2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685800" y="451245"/>
            <a:ext cx="7772400" cy="169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Quatre types de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forces internes!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compression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C’est une force de </a:t>
            </a:r>
            <a:r>
              <a:rPr lang="en" u="sng"/>
              <a:t>poussée</a:t>
            </a:r>
            <a:r>
              <a:rPr lang="en"/>
              <a:t> qui </a:t>
            </a:r>
            <a:r>
              <a:rPr lang="en" u="sng"/>
              <a:t>appuie</a:t>
            </a:r>
            <a:r>
              <a:rPr lang="en"/>
              <a:t> sur un objet.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Souvent, cette force réduit le volume d’un objet.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compression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200150"/>
            <a:ext cx="4057200" cy="32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E9E0C9"/>
                </a:solidFill>
                <a:latin typeface="Arial"/>
                <a:ea typeface="Arial"/>
                <a:cs typeface="Arial"/>
                <a:sym typeface="Arial"/>
              </a:rPr>
              <a:t>Tiens une éponge à plat dans la paume d’une main.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E9E0C9"/>
                </a:solidFill>
                <a:latin typeface="Arial"/>
                <a:ea typeface="Arial"/>
                <a:cs typeface="Arial"/>
                <a:sym typeface="Arial"/>
              </a:rPr>
              <a:t>Appuie sur l’éponge avec ton autre main.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E9E0C9"/>
                </a:solidFill>
                <a:latin typeface="Arial"/>
                <a:ea typeface="Arial"/>
                <a:cs typeface="Arial"/>
                <a:sym typeface="Arial"/>
              </a:rPr>
              <a:t>Tu as exercé une </a:t>
            </a:r>
            <a:r>
              <a:rPr b="1" lang="en" sz="2400" u="sng">
                <a:solidFill>
                  <a:srgbClr val="E9E0C9"/>
                </a:solidFill>
                <a:latin typeface="Arial"/>
                <a:ea typeface="Arial"/>
                <a:cs typeface="Arial"/>
                <a:sym typeface="Arial"/>
              </a:rPr>
              <a:t>compression</a:t>
            </a:r>
            <a:r>
              <a:rPr b="1" lang="en" sz="2400">
                <a:solidFill>
                  <a:srgbClr val="E9E0C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descr="IMG_1394.JP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248" y="1149363"/>
            <a:ext cx="4172549" cy="31165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6198900" y="1603200"/>
            <a:ext cx="570000" cy="1140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A711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6198900" y="3455725"/>
            <a:ext cx="570000" cy="1140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A711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tension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C’est une force de </a:t>
            </a:r>
            <a:r>
              <a:rPr lang="en" u="sng"/>
              <a:t>traction</a:t>
            </a:r>
            <a:r>
              <a:rPr lang="en"/>
              <a:t> qui </a:t>
            </a:r>
            <a:r>
              <a:rPr lang="en" u="sng"/>
              <a:t>étire</a:t>
            </a:r>
            <a:r>
              <a:rPr lang="en"/>
              <a:t> un objet.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Souvent, cette force </a:t>
            </a:r>
            <a:r>
              <a:rPr lang="en" u="sng"/>
              <a:t>allonge</a:t>
            </a:r>
            <a:r>
              <a:rPr lang="en"/>
              <a:t> les objets.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tension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200150"/>
            <a:ext cx="3997800" cy="32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Arial"/>
                <a:ea typeface="Arial"/>
                <a:cs typeface="Arial"/>
                <a:sym typeface="Arial"/>
              </a:rPr>
              <a:t>Tiens une extrémité d'un élastique avec chacune de tes mains.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Arial"/>
                <a:ea typeface="Arial"/>
                <a:cs typeface="Arial"/>
                <a:sym typeface="Arial"/>
              </a:rPr>
              <a:t>Éloigne tes mains l'une de l'autre.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Arial"/>
                <a:ea typeface="Arial"/>
                <a:cs typeface="Arial"/>
                <a:sym typeface="Arial"/>
              </a:rPr>
              <a:t>Tu exerces une </a:t>
            </a:r>
            <a:r>
              <a:rPr b="1" lang="en" sz="2400" u="sng">
                <a:latin typeface="Arial"/>
                <a:ea typeface="Arial"/>
                <a:cs typeface="Arial"/>
                <a:sym typeface="Arial"/>
              </a:rPr>
              <a:t>tension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 qui étire l'élastique.</a:t>
            </a:r>
          </a:p>
        </p:txBody>
      </p:sp>
      <p:pic>
        <p:nvPicPr>
          <p:cNvPr descr="IMG_1396.JP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948" y="1253238"/>
            <a:ext cx="4231848" cy="31608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4738250" y="2548675"/>
            <a:ext cx="1140000" cy="570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A711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7125200" y="2548662"/>
            <a:ext cx="1140000" cy="5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711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torsion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C’est une force qui </a:t>
            </a:r>
            <a:r>
              <a:rPr lang="en" u="sng"/>
              <a:t>tord</a:t>
            </a:r>
            <a:r>
              <a:rPr lang="en"/>
              <a:t> ou </a:t>
            </a:r>
            <a:r>
              <a:rPr lang="en" u="sng"/>
              <a:t>tourne</a:t>
            </a:r>
            <a:r>
              <a:rPr lang="en"/>
              <a:t> un objet.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torsion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200150"/>
            <a:ext cx="3938400" cy="32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Arial"/>
                <a:ea typeface="Arial"/>
                <a:cs typeface="Arial"/>
                <a:sym typeface="Arial"/>
              </a:rPr>
              <a:t>Pour tordre un linge mouillé, tu exerces une </a:t>
            </a:r>
            <a:r>
              <a:rPr b="1" lang="en" sz="2400" u="sng">
                <a:latin typeface="Arial"/>
                <a:ea typeface="Arial"/>
                <a:cs typeface="Arial"/>
                <a:sym typeface="Arial"/>
              </a:rPr>
              <a:t>torsion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Arial"/>
                <a:ea typeface="Arial"/>
                <a:cs typeface="Arial"/>
                <a:sym typeface="Arial"/>
              </a:rPr>
              <a:t>Tu tiens le linge avec tes deux mains et tu le tords pour extraire l'eau.</a:t>
            </a:r>
          </a:p>
        </p:txBody>
      </p:sp>
      <p:pic>
        <p:nvPicPr>
          <p:cNvPr descr="IMG_1398.JP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600" y="1231075"/>
            <a:ext cx="4291172" cy="32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5400000">
            <a:off x="4536875" y="1239925"/>
            <a:ext cx="1286100" cy="12684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A711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 rot="-5400000">
            <a:off x="6866200" y="3180250"/>
            <a:ext cx="1282500" cy="12294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A711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flexion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C’est une force qui </a:t>
            </a:r>
            <a:r>
              <a:rPr lang="en" u="sng"/>
              <a:t>recourbe</a:t>
            </a:r>
            <a:r>
              <a:rPr lang="en"/>
              <a:t> un objet.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L’une des faces de l’objet se </a:t>
            </a:r>
            <a:r>
              <a:rPr lang="en" u="sng"/>
              <a:t>comprime </a:t>
            </a:r>
            <a:r>
              <a:rPr lang="en"/>
              <a:t>(</a:t>
            </a:r>
            <a:r>
              <a:rPr lang="en" u="sng"/>
              <a:t>compression</a:t>
            </a:r>
            <a:r>
              <a:rPr lang="en"/>
              <a:t>). L’autre face s’</a:t>
            </a:r>
            <a:r>
              <a:rPr lang="en" u="sng"/>
              <a:t>allonge </a:t>
            </a:r>
            <a:r>
              <a:rPr lang="en"/>
              <a:t>(</a:t>
            </a:r>
            <a:r>
              <a:rPr lang="en" u="sng"/>
              <a:t>tension</a:t>
            </a:r>
            <a:r>
              <a:rPr lang="en"/>
              <a:t>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flexion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200150"/>
            <a:ext cx="4009500" cy="32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Arial"/>
                <a:ea typeface="Arial"/>
                <a:cs typeface="Arial"/>
                <a:sym typeface="Arial"/>
              </a:rPr>
              <a:t>Une règle en caoutchouc est facile à plier.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Arial"/>
                <a:ea typeface="Arial"/>
                <a:cs typeface="Arial"/>
                <a:sym typeface="Arial"/>
              </a:rPr>
              <a:t>Tiens-la dans tes mains et plie-la comme dans l'image.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 u="sng">
                <a:latin typeface="Arial"/>
                <a:ea typeface="Arial"/>
                <a:cs typeface="Arial"/>
                <a:sym typeface="Arial"/>
              </a:rPr>
              <a:t>La tension agit sur le dessus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 de la règle, et </a:t>
            </a:r>
            <a:r>
              <a:rPr b="1" lang="en" sz="2400" u="sng">
                <a:latin typeface="Arial"/>
                <a:ea typeface="Arial"/>
                <a:cs typeface="Arial"/>
                <a:sym typeface="Arial"/>
              </a:rPr>
              <a:t>la compression agit sur le dessous</a:t>
            </a:r>
            <a:r>
              <a:rPr b="1" lang="en" sz="240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descr="IMG_1400.JP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799" y="1257662"/>
            <a:ext cx="4220002" cy="315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5391250" y="1709000"/>
            <a:ext cx="2114100" cy="704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A711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 </a:t>
            </a:r>
            <a:r>
              <a:rPr b="1" lang="en"/>
              <a:t>TENSION</a:t>
            </a:r>
          </a:p>
        </p:txBody>
      </p:sp>
      <p:sp>
        <p:nvSpPr>
          <p:cNvPr id="123" name="Shape 123"/>
          <p:cNvSpPr/>
          <p:nvPr/>
        </p:nvSpPr>
        <p:spPr>
          <a:xfrm>
            <a:off x="4563175" y="3964200"/>
            <a:ext cx="1726500" cy="70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711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COMPRESSION</a:t>
            </a:r>
          </a:p>
        </p:txBody>
      </p:sp>
      <p:sp>
        <p:nvSpPr>
          <p:cNvPr id="124" name="Shape 124"/>
          <p:cNvSpPr/>
          <p:nvPr/>
        </p:nvSpPr>
        <p:spPr>
          <a:xfrm>
            <a:off x="7065025" y="3964200"/>
            <a:ext cx="1726500" cy="70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A711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COMPRESSION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